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57"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84" d="100"/>
          <a:sy n="84" d="100"/>
        </p:scale>
        <p:origin x="216"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F92B62E-E509-4A81-954C-986D03A42D57}" type="datetimeFigureOut">
              <a:rPr lang="en-US" smtClean="0"/>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2274838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92B62E-E509-4A81-954C-986D03A42D57}" type="datetimeFigureOut">
              <a:rPr lang="en-US" smtClean="0"/>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2856962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92B62E-E509-4A81-954C-986D03A42D57}" type="datetimeFigureOut">
              <a:rPr lang="en-US" smtClean="0"/>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3657933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92B62E-E509-4A81-954C-986D03A42D57}" type="datetimeFigureOut">
              <a:rPr lang="en-US" smtClean="0"/>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669981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F92B62E-E509-4A81-954C-986D03A42D57}" type="datetimeFigureOut">
              <a:rPr lang="en-US" smtClean="0"/>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3832444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F92B62E-E509-4A81-954C-986D03A42D57}" type="datetimeFigureOut">
              <a:rPr lang="en-US" smtClean="0"/>
              <a:t>7/16/2025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55972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F92B62E-E509-4A81-954C-986D03A42D57}" type="datetimeFigureOut">
              <a:rPr lang="en-US" smtClean="0"/>
              <a:t>7/16/2025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39349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F92B62E-E509-4A81-954C-986D03A42D57}" type="datetimeFigureOut">
              <a:rPr lang="en-US" smtClean="0"/>
              <a:t>7/16/2025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2229105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92B62E-E509-4A81-954C-986D03A42D57}" type="datetimeFigureOut">
              <a:rPr lang="en-US" smtClean="0"/>
              <a:t>7/16/2025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3687455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F92B62E-E509-4A81-954C-986D03A42D57}" type="datetimeFigureOut">
              <a:rPr lang="en-US" smtClean="0"/>
              <a:t>7/16/2025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33222477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F92B62E-E509-4A81-954C-986D03A42D57}" type="datetimeFigureOut">
              <a:rPr lang="en-US" smtClean="0"/>
              <a:t>7/16/2025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B7678A-D9B0-4443-9B5F-F19BAD9C53E5}" type="slidenum">
              <a:rPr lang="en-US" smtClean="0"/>
              <a:t>‹#›</a:t>
            </a:fld>
            <a:endParaRPr lang="en-US"/>
          </a:p>
        </p:txBody>
      </p:sp>
    </p:spTree>
    <p:extLst>
      <p:ext uri="{BB962C8B-B14F-4D97-AF65-F5344CB8AC3E}">
        <p14:creationId xmlns:p14="http://schemas.microsoft.com/office/powerpoint/2010/main" val="289369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92B62E-E509-4A81-954C-986D03A42D57}" type="datetimeFigureOut">
              <a:rPr lang="en-US" smtClean="0"/>
              <a:t>7/16/2025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B7678A-D9B0-4443-9B5F-F19BAD9C53E5}" type="slidenum">
              <a:rPr lang="en-US" smtClean="0"/>
              <a:t>‹#›</a:t>
            </a:fld>
            <a:endParaRPr lang="en-US"/>
          </a:p>
        </p:txBody>
      </p:sp>
    </p:spTree>
    <p:extLst>
      <p:ext uri="{BB962C8B-B14F-4D97-AF65-F5344CB8AC3E}">
        <p14:creationId xmlns:p14="http://schemas.microsoft.com/office/powerpoint/2010/main" val="7291598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1.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7.xml"/><Relationship Id="rId1" Type="http://schemas.openxmlformats.org/officeDocument/2006/relationships/vmlDrawing" Target="../drawings/vmlDrawing2.vml"/><Relationship Id="rId4"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i="1" dirty="0"/>
              <a:t>Project Overview</a:t>
            </a:r>
            <a:br>
              <a:rPr lang="en-US" b="1" i="1" dirty="0"/>
            </a:br>
            <a:endParaRPr lang="en-US" dirty="0"/>
          </a:p>
        </p:txBody>
      </p:sp>
      <p:sp>
        <p:nvSpPr>
          <p:cNvPr id="3" name="Subtitle 2"/>
          <p:cNvSpPr>
            <a:spLocks noGrp="1"/>
          </p:cNvSpPr>
          <p:nvPr>
            <p:ph type="subTitle" idx="1"/>
          </p:nvPr>
        </p:nvSpPr>
        <p:spPr/>
        <p:txBody>
          <a:bodyPr/>
          <a:lstStyle/>
          <a:p>
            <a:r>
              <a:rPr lang="en-US" dirty="0"/>
              <a:t>Amazon Product Review Analysis</a:t>
            </a:r>
          </a:p>
        </p:txBody>
      </p:sp>
    </p:spTree>
    <p:extLst>
      <p:ext uri="{BB962C8B-B14F-4D97-AF65-F5344CB8AC3E}">
        <p14:creationId xmlns:p14="http://schemas.microsoft.com/office/powerpoint/2010/main" val="1252775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9093" y="225174"/>
            <a:ext cx="11088709" cy="6443302"/>
          </a:xfrm>
          <a:prstGeom prst="rect">
            <a:avLst/>
          </a:prstGeom>
        </p:spPr>
        <p:txBody>
          <a:bodyPr wrap="square">
            <a:spAutoFit/>
          </a:bodyPr>
          <a:lstStyle/>
          <a:p>
            <a:pPr algn="ctr">
              <a:lnSpc>
                <a:spcPct val="115000"/>
              </a:lnSpc>
              <a:spcAft>
                <a:spcPts val="1000"/>
              </a:spcAft>
            </a:pPr>
            <a:r>
              <a:rPr lang="en-US" sz="2800" b="1" dirty="0" smtClean="0">
                <a:effectLst/>
                <a:latin typeface="Calibri" panose="020F0502020204030204" pitchFamily="34" charset="0"/>
                <a:ea typeface="SimSun" panose="02010600030101010101" pitchFamily="2" charset="-122"/>
                <a:cs typeface="Times New Roman" panose="02020603050405020304" pitchFamily="18" charset="0"/>
              </a:rPr>
              <a:t>Introduction</a:t>
            </a:r>
          </a:p>
          <a:p>
            <a:pPr algn="ctr">
              <a:lnSpc>
                <a:spcPct val="115000"/>
              </a:lnSpc>
              <a:spcAft>
                <a:spcPts val="1000"/>
              </a:spcAft>
            </a:pPr>
            <a:endParaRPr lang="en-US" b="1" dirty="0" smtClean="0">
              <a:effectLst/>
              <a:latin typeface="Calibri" panose="020F0502020204030204" pitchFamily="34" charset="0"/>
              <a:ea typeface="SimSun" panose="02010600030101010101" pitchFamily="2" charset="-122"/>
              <a:cs typeface="Times New Roman" panose="02020603050405020304" pitchFamily="18" charset="0"/>
            </a:endParaRPr>
          </a:p>
          <a:p>
            <a:pPr>
              <a:lnSpc>
                <a:spcPct val="115000"/>
              </a:lnSpc>
              <a:spcAft>
                <a:spcPts val="1000"/>
              </a:spcAft>
            </a:pPr>
            <a:r>
              <a:rPr lang="en-US" dirty="0" smtClean="0">
                <a:effectLst/>
                <a:latin typeface="Calibri" panose="020F0502020204030204" pitchFamily="34" charset="0"/>
                <a:ea typeface="SimSun" panose="02010600030101010101" pitchFamily="2" charset="-122"/>
                <a:cs typeface="Times New Roman" panose="02020603050405020304" pitchFamily="18" charset="0"/>
              </a:rPr>
              <a:t>This project was carried out after a 3month professional training organized by Digital Skill Africa, DSA. It involves an Analysis of Amazon Products, Customer Reviews, and the potential revenue of the different products category in relationship to discount attached to each product.</a:t>
            </a:r>
          </a:p>
          <a:p>
            <a:r>
              <a:rPr lang="en-US" b="1" dirty="0"/>
              <a:t>Project Source</a:t>
            </a:r>
          </a:p>
          <a:p>
            <a:r>
              <a:rPr lang="en-US" dirty="0"/>
              <a:t>The project Data is a csv file which was supplied by Incubator Hub and is solely for the training and they are information scraped from Amazon product pages. The link for the product is attached to the raw data file for enquiries</a:t>
            </a:r>
            <a:r>
              <a:rPr lang="en-US" dirty="0" smtClean="0"/>
              <a:t>.</a:t>
            </a:r>
          </a:p>
          <a:p>
            <a:endParaRPr lang="en-US" dirty="0"/>
          </a:p>
          <a:p>
            <a:r>
              <a:rPr lang="en-US" b="1" dirty="0" smtClean="0"/>
              <a:t>Tools Used</a:t>
            </a:r>
            <a:endParaRPr lang="en-US" dirty="0" smtClean="0"/>
          </a:p>
          <a:p>
            <a:r>
              <a:rPr lang="en-US" dirty="0" smtClean="0"/>
              <a:t>Microsoft Excel</a:t>
            </a:r>
          </a:p>
          <a:p>
            <a:endParaRPr lang="en-US" dirty="0"/>
          </a:p>
          <a:p>
            <a:r>
              <a:rPr lang="en-US" b="1" dirty="0"/>
              <a:t>Steps Followed</a:t>
            </a:r>
            <a:endParaRPr lang="en-US" dirty="0"/>
          </a:p>
          <a:p>
            <a:pPr marL="285750" indent="-285750">
              <a:buFont typeface="Wingdings" panose="05000000000000000000" pitchFamily="2" charset="2"/>
              <a:buChar char="§"/>
            </a:pPr>
            <a:r>
              <a:rPr lang="en-US" dirty="0"/>
              <a:t>Data collection</a:t>
            </a:r>
          </a:p>
          <a:p>
            <a:pPr marL="285750" indent="-285750">
              <a:buFont typeface="Wingdings" panose="05000000000000000000" pitchFamily="2" charset="2"/>
              <a:buChar char="§"/>
            </a:pPr>
            <a:r>
              <a:rPr lang="en-US" dirty="0"/>
              <a:t>Data cleaning</a:t>
            </a:r>
          </a:p>
          <a:p>
            <a:pPr marL="285750" indent="-285750">
              <a:buFont typeface="Wingdings" panose="05000000000000000000" pitchFamily="2" charset="2"/>
              <a:buChar char="§"/>
            </a:pPr>
            <a:r>
              <a:rPr lang="en-US" dirty="0"/>
              <a:t>Creating calculated columns</a:t>
            </a:r>
          </a:p>
          <a:p>
            <a:pPr marL="285750" indent="-285750">
              <a:buFont typeface="Wingdings" panose="05000000000000000000" pitchFamily="2" charset="2"/>
              <a:buChar char="§"/>
            </a:pPr>
            <a:r>
              <a:rPr lang="en-US" dirty="0"/>
              <a:t>Creating pivot tables</a:t>
            </a:r>
          </a:p>
          <a:p>
            <a:pPr marL="285750" indent="-285750">
              <a:buFont typeface="Wingdings" panose="05000000000000000000" pitchFamily="2" charset="2"/>
              <a:buChar char="§"/>
            </a:pPr>
            <a:r>
              <a:rPr lang="en-US" dirty="0"/>
              <a:t>Creating a dashboard</a:t>
            </a:r>
          </a:p>
          <a:p>
            <a:pPr>
              <a:lnSpc>
                <a:spcPct val="115000"/>
              </a:lnSpc>
              <a:spcAft>
                <a:spcPts val="1000"/>
              </a:spcAft>
            </a:pPr>
            <a:endParaRPr lang="en-US"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228754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2580" y="470696"/>
            <a:ext cx="10637950" cy="5691815"/>
          </a:xfrm>
          <a:prstGeom prst="rect">
            <a:avLst/>
          </a:prstGeom>
        </p:spPr>
        <p:txBody>
          <a:bodyPr wrap="square">
            <a:spAutoFit/>
          </a:bodyPr>
          <a:lstStyle/>
          <a:p>
            <a:pPr>
              <a:lnSpc>
                <a:spcPct val="115000"/>
              </a:lnSpc>
              <a:spcAft>
                <a:spcPts val="1000"/>
              </a:spcAft>
            </a:pPr>
            <a:r>
              <a:rPr lang="en-US" b="1" dirty="0" smtClean="0">
                <a:effectLst/>
                <a:latin typeface="Calibri" panose="020F0502020204030204" pitchFamily="34" charset="0"/>
                <a:ea typeface="SimSun" panose="02010600030101010101" pitchFamily="2" charset="-122"/>
                <a:cs typeface="Times New Roman" panose="02020603050405020304" pitchFamily="18" charset="0"/>
              </a:rPr>
              <a:t>Data Cleaning Process</a:t>
            </a:r>
            <a:endParaRPr lang="en-US" dirty="0" smtClean="0">
              <a:effectLst/>
              <a:latin typeface="Calibri" panose="020F0502020204030204" pitchFamily="34" charset="0"/>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dirty="0" smtClean="0">
                <a:effectLst/>
                <a:latin typeface="Calibri" panose="020F0502020204030204" pitchFamily="34" charset="0"/>
                <a:ea typeface="SimSun" panose="02010600030101010101" pitchFamily="2" charset="-122"/>
                <a:cs typeface="Times New Roman" panose="02020603050405020304" pitchFamily="18" charset="0"/>
              </a:rPr>
              <a:t>During the Data cleaning, I performed the following actions;</a:t>
            </a:r>
          </a:p>
          <a:p>
            <a:pPr marL="285750" indent="-285750">
              <a:lnSpc>
                <a:spcPct val="115000"/>
              </a:lnSpc>
              <a:spcAft>
                <a:spcPts val="1000"/>
              </a:spcAft>
              <a:buFont typeface="Arial" panose="020B0604020202020204" pitchFamily="34" charset="0"/>
              <a:buChar char="•"/>
            </a:pPr>
            <a:r>
              <a:rPr lang="en-US" dirty="0" smtClean="0">
                <a:effectLst/>
                <a:latin typeface="Calibri" panose="020F0502020204030204" pitchFamily="34" charset="0"/>
                <a:ea typeface="SimSun" panose="02010600030101010101" pitchFamily="2" charset="-122"/>
                <a:cs typeface="Times New Roman" panose="02020603050405020304" pitchFamily="18" charset="0"/>
              </a:rPr>
              <a:t>Removal unwanted columns</a:t>
            </a:r>
          </a:p>
          <a:p>
            <a:pPr marL="285750" indent="-285750">
              <a:lnSpc>
                <a:spcPct val="115000"/>
              </a:lnSpc>
              <a:spcAft>
                <a:spcPts val="1000"/>
              </a:spcAft>
              <a:buFont typeface="Arial" panose="020B0604020202020204" pitchFamily="34" charset="0"/>
              <a:buChar char="•"/>
            </a:pPr>
            <a:r>
              <a:rPr lang="en-US" dirty="0" smtClean="0">
                <a:effectLst/>
                <a:latin typeface="Calibri" panose="020F0502020204030204" pitchFamily="34" charset="0"/>
                <a:ea typeface="SimSun" panose="02010600030101010101" pitchFamily="2" charset="-122"/>
                <a:cs typeface="Times New Roman" panose="02020603050405020304" pitchFamily="18" charset="0"/>
              </a:rPr>
              <a:t>Removal Nulls and Duplicates where applicable</a:t>
            </a:r>
          </a:p>
          <a:p>
            <a:pPr marL="285750" indent="-285750">
              <a:lnSpc>
                <a:spcPct val="115000"/>
              </a:lnSpc>
              <a:spcAft>
                <a:spcPts val="1000"/>
              </a:spcAft>
              <a:buFont typeface="Arial" panose="020B0604020202020204" pitchFamily="34" charset="0"/>
              <a:buChar char="•"/>
            </a:pPr>
            <a:r>
              <a:rPr lang="en-US" dirty="0" smtClean="0">
                <a:effectLst/>
                <a:latin typeface="Calibri" panose="020F0502020204030204" pitchFamily="34" charset="0"/>
                <a:ea typeface="SimSun" panose="02010600030101010101" pitchFamily="2" charset="-122"/>
                <a:cs typeface="Times New Roman" panose="02020603050405020304" pitchFamily="18" charset="0"/>
              </a:rPr>
              <a:t>Correction spellings and formats using Trim, Clean and Replace functions</a:t>
            </a:r>
          </a:p>
          <a:p>
            <a:r>
              <a:rPr lang="en-US" b="1" dirty="0"/>
              <a:t>Exploratory Data Analysis (EDA)</a:t>
            </a:r>
            <a:endParaRPr lang="en-US" dirty="0"/>
          </a:p>
          <a:p>
            <a:r>
              <a:rPr lang="en-US" dirty="0"/>
              <a:t>EDA which involves the exploring of the data was used to answer questions the following questions:</a:t>
            </a:r>
          </a:p>
          <a:p>
            <a:r>
              <a:rPr lang="en-US" dirty="0"/>
              <a:t> </a:t>
            </a:r>
          </a:p>
          <a:p>
            <a:pPr marL="342900" indent="-342900">
              <a:buFont typeface="+mj-lt"/>
              <a:buAutoNum type="arabicPeriod"/>
            </a:pPr>
            <a:r>
              <a:rPr lang="en-US" dirty="0"/>
              <a:t>What is the average Discount percentage by Product category?</a:t>
            </a:r>
          </a:p>
          <a:p>
            <a:pPr marL="342900" indent="-342900">
              <a:buFont typeface="+mj-lt"/>
              <a:buAutoNum type="arabicPeriod"/>
            </a:pPr>
            <a:r>
              <a:rPr lang="en-US" dirty="0"/>
              <a:t>How many products are listed under each category?</a:t>
            </a:r>
          </a:p>
          <a:p>
            <a:pPr marL="342900" indent="-342900">
              <a:buFont typeface="+mj-lt"/>
              <a:buAutoNum type="arabicPeriod"/>
            </a:pPr>
            <a:r>
              <a:rPr lang="en-US" dirty="0"/>
              <a:t>What is the total number of reviews per category?</a:t>
            </a:r>
          </a:p>
          <a:p>
            <a:pPr marL="342900" indent="-342900">
              <a:buFont typeface="+mj-lt"/>
              <a:buAutoNum type="arabicPeriod"/>
            </a:pPr>
            <a:r>
              <a:rPr lang="en-US" dirty="0"/>
              <a:t>Which product has the highest average ratings</a:t>
            </a:r>
            <a:r>
              <a:rPr lang="en-US" dirty="0" smtClean="0"/>
              <a:t>?</a:t>
            </a:r>
          </a:p>
          <a:p>
            <a:pPr marL="342900" indent="-342900">
              <a:buFont typeface="+mj-lt"/>
              <a:buAutoNum type="arabicPeriod"/>
            </a:pPr>
            <a:r>
              <a:rPr lang="en-US" dirty="0" smtClean="0"/>
              <a:t>What is the average actual price versus the discounted price by category?</a:t>
            </a:r>
          </a:p>
          <a:p>
            <a:pPr marL="342900" indent="-342900">
              <a:buFont typeface="+mj-lt"/>
              <a:buAutoNum type="arabicPeriod"/>
            </a:pPr>
            <a:r>
              <a:rPr lang="en-US" dirty="0" smtClean="0"/>
              <a:t>Which product has the highest number of reviews?</a:t>
            </a:r>
          </a:p>
          <a:p>
            <a:pPr marL="342900" indent="-342900">
              <a:buFont typeface="+mj-lt"/>
              <a:buAutoNum type="arabicPeriod"/>
            </a:pPr>
            <a:endParaRPr lang="en-US" dirty="0"/>
          </a:p>
          <a:p>
            <a:endParaRPr lang="en-US" dirty="0"/>
          </a:p>
          <a:p>
            <a:pPr marL="285750" indent="-285750">
              <a:lnSpc>
                <a:spcPct val="115000"/>
              </a:lnSpc>
              <a:spcAft>
                <a:spcPts val="1000"/>
              </a:spcAft>
              <a:buFont typeface="Arial" panose="020B0604020202020204" pitchFamily="34" charset="0"/>
              <a:buChar char="•"/>
            </a:pPr>
            <a:endParaRPr lang="en-US"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136312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92429" y="1186470"/>
            <a:ext cx="10663707" cy="2308324"/>
          </a:xfrm>
          <a:prstGeom prst="rect">
            <a:avLst/>
          </a:prstGeom>
        </p:spPr>
        <p:txBody>
          <a:bodyPr wrap="square">
            <a:spAutoFit/>
          </a:bodyPr>
          <a:lstStyle/>
          <a:p>
            <a:r>
              <a:rPr lang="en-US" dirty="0" smtClean="0"/>
              <a:t>7.  How many products have a discount of 50% or more?</a:t>
            </a:r>
          </a:p>
          <a:p>
            <a:r>
              <a:rPr lang="en-US" dirty="0" smtClean="0"/>
              <a:t>8.  What is the distribution of product ratings?</a:t>
            </a:r>
          </a:p>
          <a:p>
            <a:r>
              <a:rPr lang="en-US" dirty="0" smtClean="0"/>
              <a:t>9.  What is the Total Potential Revenue by category?</a:t>
            </a:r>
          </a:p>
          <a:p>
            <a:r>
              <a:rPr lang="en-US" dirty="0" smtClean="0"/>
              <a:t>10. What is the number of unique products per price range bucket (e.g., &lt;₹200, ₹200–₹500, &gt;₹500)?</a:t>
            </a:r>
          </a:p>
          <a:p>
            <a:r>
              <a:rPr lang="en-US" dirty="0" smtClean="0"/>
              <a:t>11. How does the rating relate to the level of discount?</a:t>
            </a:r>
          </a:p>
          <a:p>
            <a:r>
              <a:rPr lang="en-US" dirty="0" smtClean="0"/>
              <a:t>12. How many products have fewer than 1,000 reviews?</a:t>
            </a:r>
          </a:p>
          <a:p>
            <a:r>
              <a:rPr lang="en-US" dirty="0" smtClean="0"/>
              <a:t>13.  Which categories have products with the highest discounts?</a:t>
            </a:r>
          </a:p>
          <a:p>
            <a:r>
              <a:rPr lang="en-US" dirty="0" smtClean="0"/>
              <a:t>14. Identify the top 5 products in terms of rating and number of reviews combined</a:t>
            </a:r>
            <a:endParaRPr lang="en-US" dirty="0" smtClean="0"/>
          </a:p>
        </p:txBody>
      </p:sp>
    </p:spTree>
    <p:extLst>
      <p:ext uri="{BB962C8B-B14F-4D97-AF65-F5344CB8AC3E}">
        <p14:creationId xmlns:p14="http://schemas.microsoft.com/office/powerpoint/2010/main" val="12201751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p:cNvGraphicFramePr>
            <a:graphicFrameLocks noChangeAspect="1"/>
          </p:cNvGraphicFramePr>
          <p:nvPr>
            <p:extLst>
              <p:ext uri="{D42A27DB-BD31-4B8C-83A1-F6EECF244321}">
                <p14:modId xmlns:p14="http://schemas.microsoft.com/office/powerpoint/2010/main" val="2563968786"/>
              </p:ext>
            </p:extLst>
          </p:nvPr>
        </p:nvGraphicFramePr>
        <p:xfrm>
          <a:off x="244699" y="502276"/>
          <a:ext cx="11732653" cy="5769735"/>
        </p:xfrm>
        <a:graphic>
          <a:graphicData uri="http://schemas.openxmlformats.org/presentationml/2006/ole">
            <mc:AlternateContent xmlns:mc="http://schemas.openxmlformats.org/markup-compatibility/2006">
              <mc:Choice xmlns:v="urn:schemas-microsoft-com:vml" Requires="v">
                <p:oleObj spid="_x0000_s1027" name="Worksheet" r:id="rId3" imgW="12420571" imgH="9753706" progId="Excel.Sheet.12">
                  <p:embed/>
                </p:oleObj>
              </mc:Choice>
              <mc:Fallback>
                <p:oleObj name="Worksheet" r:id="rId3" imgW="12420571" imgH="9753706" progId="Excel.Sheet.12">
                  <p:embed/>
                  <p:pic>
                    <p:nvPicPr>
                      <p:cNvPr id="0" name=""/>
                      <p:cNvPicPr/>
                      <p:nvPr/>
                    </p:nvPicPr>
                    <p:blipFill>
                      <a:blip r:embed="rId4"/>
                      <a:stretch>
                        <a:fillRect/>
                      </a:stretch>
                    </p:blipFill>
                    <p:spPr>
                      <a:xfrm>
                        <a:off x="244699" y="502276"/>
                        <a:ext cx="11732653" cy="5769735"/>
                      </a:xfrm>
                      <a:prstGeom prst="rect">
                        <a:avLst/>
                      </a:prstGeom>
                    </p:spPr>
                  </p:pic>
                </p:oleObj>
              </mc:Fallback>
            </mc:AlternateContent>
          </a:graphicData>
        </a:graphic>
      </p:graphicFrame>
    </p:spTree>
    <p:extLst>
      <p:ext uri="{BB962C8B-B14F-4D97-AF65-F5344CB8AC3E}">
        <p14:creationId xmlns:p14="http://schemas.microsoft.com/office/powerpoint/2010/main" val="37328499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729637124"/>
              </p:ext>
            </p:extLst>
          </p:nvPr>
        </p:nvGraphicFramePr>
        <p:xfrm>
          <a:off x="875763" y="1790163"/>
          <a:ext cx="7038645" cy="2781833"/>
        </p:xfrm>
        <a:graphic>
          <a:graphicData uri="http://schemas.openxmlformats.org/drawingml/2006/table">
            <a:tbl>
              <a:tblPr firstRow="1" firstCol="1" bandRow="1">
                <a:tableStyleId>{5C22544A-7EE6-4342-B048-85BDC9FD1C3A}</a:tableStyleId>
              </a:tblPr>
              <a:tblGrid>
                <a:gridCol w="673529"/>
                <a:gridCol w="3540088"/>
                <a:gridCol w="2825028"/>
              </a:tblGrid>
              <a:tr h="518603">
                <a:tc>
                  <a:txBody>
                    <a:bodyPr/>
                    <a:lstStyle/>
                    <a:p>
                      <a:pPr marL="0" marR="0">
                        <a:lnSpc>
                          <a:spcPct val="115000"/>
                        </a:lnSpc>
                        <a:spcBef>
                          <a:spcPts val="0"/>
                        </a:spcBef>
                        <a:spcAft>
                          <a:spcPts val="0"/>
                        </a:spcAft>
                      </a:pPr>
                      <a:r>
                        <a:rPr lang="en-US" sz="1100" dirty="0">
                          <a:effectLst/>
                        </a:rPr>
                        <a:t>S/NO.</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rPr>
                        <a:t>Category</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List of Products</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r h="251470">
                <a:tc>
                  <a:txBody>
                    <a:bodyPr/>
                    <a:lstStyle/>
                    <a:p>
                      <a:pPr marL="0" marR="0">
                        <a:lnSpc>
                          <a:spcPct val="115000"/>
                        </a:lnSpc>
                        <a:spcBef>
                          <a:spcPts val="0"/>
                        </a:spcBef>
                        <a:spcAft>
                          <a:spcPts val="0"/>
                        </a:spcAft>
                      </a:pPr>
                      <a:r>
                        <a:rPr lang="en-US" sz="1100">
                          <a:effectLst/>
                        </a:rPr>
                        <a:t>1</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Cars and Motorbike</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1</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r h="251470">
                <a:tc>
                  <a:txBody>
                    <a:bodyPr/>
                    <a:lstStyle/>
                    <a:p>
                      <a:pPr marL="0" marR="0">
                        <a:lnSpc>
                          <a:spcPct val="115000"/>
                        </a:lnSpc>
                        <a:spcBef>
                          <a:spcPts val="0"/>
                        </a:spcBef>
                        <a:spcAft>
                          <a:spcPts val="0"/>
                        </a:spcAft>
                      </a:pPr>
                      <a:r>
                        <a:rPr lang="en-US" sz="1100">
                          <a:effectLst/>
                        </a:rPr>
                        <a:t>2</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Computer and Accessories</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375</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r h="251470">
                <a:tc>
                  <a:txBody>
                    <a:bodyPr/>
                    <a:lstStyle/>
                    <a:p>
                      <a:pPr marL="0" marR="0">
                        <a:lnSpc>
                          <a:spcPct val="115000"/>
                        </a:lnSpc>
                        <a:spcBef>
                          <a:spcPts val="0"/>
                        </a:spcBef>
                        <a:spcAft>
                          <a:spcPts val="0"/>
                        </a:spcAft>
                      </a:pPr>
                      <a:r>
                        <a:rPr lang="en-US" sz="1100">
                          <a:effectLst/>
                        </a:rPr>
                        <a:t>3</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Electronics</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490</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r h="251470">
                <a:tc>
                  <a:txBody>
                    <a:bodyPr/>
                    <a:lstStyle/>
                    <a:p>
                      <a:pPr marL="0" marR="0">
                        <a:lnSpc>
                          <a:spcPct val="115000"/>
                        </a:lnSpc>
                        <a:spcBef>
                          <a:spcPts val="0"/>
                        </a:spcBef>
                        <a:spcAft>
                          <a:spcPts val="0"/>
                        </a:spcAft>
                      </a:pPr>
                      <a:r>
                        <a:rPr lang="en-US" sz="1100">
                          <a:effectLst/>
                        </a:rPr>
                        <a:t>4</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Health and Personal Care</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1</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r h="251470">
                <a:tc>
                  <a:txBody>
                    <a:bodyPr/>
                    <a:lstStyle/>
                    <a:p>
                      <a:pPr marL="0" marR="0">
                        <a:lnSpc>
                          <a:spcPct val="115000"/>
                        </a:lnSpc>
                        <a:spcBef>
                          <a:spcPts val="0"/>
                        </a:spcBef>
                        <a:spcAft>
                          <a:spcPts val="0"/>
                        </a:spcAft>
                      </a:pPr>
                      <a:r>
                        <a:rPr lang="en-US" sz="1100">
                          <a:effectLst/>
                        </a:rPr>
                        <a:t>5</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Home and kitchen</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448</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r h="251470">
                <a:tc>
                  <a:txBody>
                    <a:bodyPr/>
                    <a:lstStyle/>
                    <a:p>
                      <a:pPr marL="0" marR="0">
                        <a:lnSpc>
                          <a:spcPct val="115000"/>
                        </a:lnSpc>
                        <a:spcBef>
                          <a:spcPts val="0"/>
                        </a:spcBef>
                        <a:spcAft>
                          <a:spcPts val="0"/>
                        </a:spcAft>
                      </a:pPr>
                      <a:r>
                        <a:rPr lang="en-US" sz="1100">
                          <a:effectLst/>
                        </a:rPr>
                        <a:t>6</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Home Improvement</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2</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r h="251470">
                <a:tc>
                  <a:txBody>
                    <a:bodyPr/>
                    <a:lstStyle/>
                    <a:p>
                      <a:pPr marL="0" marR="0">
                        <a:lnSpc>
                          <a:spcPct val="115000"/>
                        </a:lnSpc>
                        <a:spcBef>
                          <a:spcPts val="0"/>
                        </a:spcBef>
                        <a:spcAft>
                          <a:spcPts val="0"/>
                        </a:spcAft>
                      </a:pPr>
                      <a:r>
                        <a:rPr lang="en-US" sz="1100">
                          <a:effectLst/>
                        </a:rPr>
                        <a:t>7</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Musical Instruments</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2</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r h="251470">
                <a:tc>
                  <a:txBody>
                    <a:bodyPr/>
                    <a:lstStyle/>
                    <a:p>
                      <a:pPr marL="0" marR="0">
                        <a:lnSpc>
                          <a:spcPct val="115000"/>
                        </a:lnSpc>
                        <a:spcBef>
                          <a:spcPts val="0"/>
                        </a:spcBef>
                        <a:spcAft>
                          <a:spcPts val="0"/>
                        </a:spcAft>
                      </a:pPr>
                      <a:r>
                        <a:rPr lang="en-US" sz="1100">
                          <a:effectLst/>
                        </a:rPr>
                        <a:t>8</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Office Products</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rPr>
                        <a:t>31</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r h="251470">
                <a:tc>
                  <a:txBody>
                    <a:bodyPr/>
                    <a:lstStyle/>
                    <a:p>
                      <a:pPr marL="0" marR="0">
                        <a:lnSpc>
                          <a:spcPct val="115000"/>
                        </a:lnSpc>
                        <a:spcBef>
                          <a:spcPts val="0"/>
                        </a:spcBef>
                        <a:spcAft>
                          <a:spcPts val="0"/>
                        </a:spcAft>
                      </a:pPr>
                      <a:r>
                        <a:rPr lang="en-US" sz="1100">
                          <a:effectLst/>
                        </a:rPr>
                        <a:t>9</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rPr>
                        <a:t>Toys and Games</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rPr>
                        <a:t>1</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r>
            </a:tbl>
          </a:graphicData>
        </a:graphic>
      </p:graphicFrame>
      <p:sp>
        <p:nvSpPr>
          <p:cNvPr id="3" name="Rectangle 1"/>
          <p:cNvSpPr>
            <a:spLocks noChangeArrowheads="1"/>
          </p:cNvSpPr>
          <p:nvPr/>
        </p:nvSpPr>
        <p:spPr bwMode="auto">
          <a:xfrm>
            <a:off x="785610" y="427572"/>
            <a:ext cx="1103719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b="1" i="0" u="none" strike="noStrike" cap="none" normalizeH="0" baseline="0" dirty="0" smtClean="0">
                <a:ln>
                  <a:noFill/>
                </a:ln>
                <a:solidFill>
                  <a:schemeClr val="tx1"/>
                </a:solidFill>
                <a:effectLst/>
                <a:latin typeface="Calibri" panose="020F0502020204030204" pitchFamily="34" charset="0"/>
                <a:ea typeface="SimSun" panose="02010600030101010101" pitchFamily="2" charset="-122"/>
                <a:cs typeface="Calibri" panose="020F0502020204030204" pitchFamily="34" charset="0"/>
              </a:rPr>
              <a:t>Observation</a:t>
            </a:r>
            <a:r>
              <a:rPr kumimoji="0" lang="en-US" altLang="zh-CN" sz="2400" b="1" i="0" u="none" strike="noStrike" cap="none" normalizeH="0" dirty="0" smtClean="0">
                <a:ln>
                  <a:noFill/>
                </a:ln>
                <a:solidFill>
                  <a:schemeClr val="tx1"/>
                </a:solidFill>
                <a:effectLst/>
                <a:latin typeface="Calibri" panose="020F0502020204030204" pitchFamily="34" charset="0"/>
                <a:ea typeface="SimSun" panose="02010600030101010101" pitchFamily="2" charset="-122"/>
                <a:cs typeface="Calibri" panose="020F0502020204030204" pitchFamily="34" charset="0"/>
              </a:rPr>
              <a:t> from the </a:t>
            </a:r>
            <a:r>
              <a:rPr kumimoji="0" lang="en-US" altLang="zh-CN" sz="2400" b="1" i="0" u="none" strike="noStrike" cap="none" normalizeH="0" baseline="0" dirty="0" smtClean="0">
                <a:ln>
                  <a:noFill/>
                </a:ln>
                <a:solidFill>
                  <a:schemeClr val="tx1"/>
                </a:solidFill>
                <a:effectLst/>
                <a:latin typeface="Calibri" panose="020F0502020204030204" pitchFamily="34" charset="0"/>
                <a:ea typeface="SimSun" panose="02010600030101010101" pitchFamily="2" charset="-122"/>
                <a:cs typeface="Calibri" panose="020F0502020204030204" pitchFamily="34" charset="0"/>
              </a:rPr>
              <a:t>Analysis</a:t>
            </a:r>
            <a:endParaRPr kumimoji="0" lang="en-US" altLang="zh-CN"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smtClean="0">
                <a:ln>
                  <a:noFill/>
                </a:ln>
                <a:solidFill>
                  <a:schemeClr val="tx1"/>
                </a:solidFill>
                <a:effectLst/>
                <a:latin typeface="Calibri" panose="020F0502020204030204" pitchFamily="34" charset="0"/>
                <a:ea typeface="SimSun" panose="02010600030101010101" pitchFamily="2" charset="-122"/>
                <a:cs typeface="Calibri" panose="020F0502020204030204" pitchFamily="34" charset="0"/>
              </a:rPr>
              <a:t>The Dashboard displayed above, gives a comprehensive insight of the above questions. </a:t>
            </a:r>
            <a:endParaRPr kumimoji="0" lang="en-US" altLang="zh-CN"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zh-CN" b="0" i="0" u="none" strike="noStrike" cap="none" normalizeH="0" baseline="0" dirty="0" smtClean="0">
                <a:ln>
                  <a:noFill/>
                </a:ln>
                <a:solidFill>
                  <a:schemeClr val="tx1"/>
                </a:solidFill>
                <a:effectLst/>
                <a:latin typeface="Calibri" panose="020F0502020204030204" pitchFamily="34" charset="0"/>
                <a:ea typeface="SimSun" panose="02010600030101010101" pitchFamily="2" charset="-122"/>
                <a:cs typeface="Calibri" panose="020F0502020204030204" pitchFamily="34" charset="0"/>
              </a:rPr>
              <a:t>Toys and Games Category has the highest Discount</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zh-CN" b="0" i="0" u="none" strike="noStrike" cap="none" normalizeH="0" baseline="0" dirty="0" smtClean="0">
                <a:ln>
                  <a:noFill/>
                </a:ln>
                <a:solidFill>
                  <a:schemeClr val="tx1"/>
                </a:solidFill>
                <a:effectLst/>
                <a:latin typeface="Calibri" panose="020F0502020204030204" pitchFamily="34" charset="0"/>
                <a:ea typeface="SimSun" panose="02010600030101010101" pitchFamily="2" charset="-122"/>
                <a:cs typeface="Calibri" panose="020F0502020204030204" pitchFamily="34" charset="0"/>
              </a:rPr>
              <a:t>List of products in each category.  </a:t>
            </a:r>
            <a:endParaRPr kumimoji="0" lang="en-US" altLang="zh-CN"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4" name="Rectangle 3"/>
          <p:cNvSpPr/>
          <p:nvPr/>
        </p:nvSpPr>
        <p:spPr>
          <a:xfrm>
            <a:off x="208207" y="4880206"/>
            <a:ext cx="9180492" cy="410882"/>
          </a:xfrm>
          <a:prstGeom prst="rect">
            <a:avLst/>
          </a:prstGeom>
        </p:spPr>
        <p:txBody>
          <a:bodyPr wrap="square">
            <a:spAutoFit/>
          </a:bodyPr>
          <a:lstStyle/>
          <a:p>
            <a:pPr marL="685800" marR="0">
              <a:lnSpc>
                <a:spcPct val="115000"/>
              </a:lnSpc>
              <a:spcBef>
                <a:spcPts val="0"/>
              </a:spcBef>
              <a:spcAft>
                <a:spcPts val="1000"/>
              </a:spcAft>
            </a:pPr>
            <a:r>
              <a:rPr lang="en-US" dirty="0" smtClean="0">
                <a:effectLst/>
                <a:latin typeface="Calibri" panose="020F0502020204030204" pitchFamily="34" charset="0"/>
                <a:ea typeface="SimSun" panose="02010600030101010101" pitchFamily="2" charset="-122"/>
                <a:cs typeface="Times New Roman" panose="02020603050405020304" pitchFamily="18" charset="0"/>
              </a:rPr>
              <a:t>From the table above, the Electronics category has the highest number of products. </a:t>
            </a:r>
            <a:endParaRPr lang="en-US"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731116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79549" y="610293"/>
            <a:ext cx="10856890" cy="4874668"/>
          </a:xfrm>
          <a:prstGeom prst="rect">
            <a:avLst/>
          </a:prstGeom>
        </p:spPr>
        <p:txBody>
          <a:bodyPr wrap="square">
            <a:spAutoFit/>
          </a:bodyPr>
          <a:lstStyle/>
          <a:p>
            <a:pPr marL="285750" marR="0" lvl="0" indent="-285750">
              <a:lnSpc>
                <a:spcPct val="115000"/>
              </a:lnSpc>
              <a:spcBef>
                <a:spcPts val="0"/>
              </a:spcBef>
              <a:spcAft>
                <a:spcPts val="1000"/>
              </a:spcAft>
              <a:buFont typeface="Wingdings" panose="05000000000000000000" pitchFamily="2" charset="2"/>
              <a:buChar char="§"/>
            </a:pPr>
            <a:r>
              <a:rPr lang="en-US" dirty="0" smtClean="0">
                <a:effectLst/>
                <a:latin typeface="Calibri" panose="020F0502020204030204" pitchFamily="34" charset="0"/>
                <a:ea typeface="SimSun" panose="02010600030101010101" pitchFamily="2" charset="-122"/>
                <a:cs typeface="Times New Roman" panose="02020603050405020304" pitchFamily="18" charset="0"/>
              </a:rPr>
              <a:t>Musical Instrument has the highest Review</a:t>
            </a:r>
          </a:p>
          <a:p>
            <a:pPr marL="285750" marR="0" lvl="0" indent="-285750">
              <a:lnSpc>
                <a:spcPct val="115000"/>
              </a:lnSpc>
              <a:spcBef>
                <a:spcPts val="0"/>
              </a:spcBef>
              <a:spcAft>
                <a:spcPts val="1000"/>
              </a:spcAft>
              <a:buFont typeface="Wingdings" panose="05000000000000000000" pitchFamily="2" charset="2"/>
              <a:buChar char="§"/>
            </a:pPr>
            <a:r>
              <a:rPr lang="en-US" dirty="0" smtClean="0">
                <a:effectLst/>
                <a:latin typeface="Calibri" panose="020F0502020204030204" pitchFamily="34" charset="0"/>
                <a:ea typeface="SimSun" panose="02010600030101010101" pitchFamily="2" charset="-122"/>
                <a:cs typeface="Times New Roman" panose="02020603050405020304" pitchFamily="18" charset="0"/>
              </a:rPr>
              <a:t>Three (3) products have the Highest Discount (Discount of 50% and more), </a:t>
            </a:r>
            <a:r>
              <a:rPr lang="en-US" dirty="0" err="1" smtClean="0">
                <a:effectLst/>
                <a:latin typeface="Calibri" panose="020F0502020204030204" pitchFamily="34" charset="0"/>
                <a:ea typeface="SimSun" panose="02010600030101010101" pitchFamily="2" charset="-122"/>
                <a:cs typeface="Times New Roman" panose="02020603050405020304" pitchFamily="18" charset="0"/>
              </a:rPr>
              <a:t>viz</a:t>
            </a:r>
            <a:r>
              <a:rPr lang="en-US" dirty="0" smtClean="0">
                <a:effectLst/>
                <a:latin typeface="Calibri" panose="020F0502020204030204" pitchFamily="34" charset="0"/>
                <a:ea typeface="SimSun" panose="02010600030101010101" pitchFamily="2" charset="-122"/>
                <a:cs typeface="Times New Roman" panose="02020603050405020304" pitchFamily="18" charset="0"/>
              </a:rPr>
              <a:t>: Computer and Accessories, Electronics, Home and Kitchen product categories.</a:t>
            </a:r>
          </a:p>
          <a:p>
            <a:pPr>
              <a:lnSpc>
                <a:spcPct val="115000"/>
              </a:lnSpc>
              <a:spcAft>
                <a:spcPts val="1000"/>
              </a:spcAft>
            </a:pPr>
            <a:r>
              <a:rPr lang="en-US" dirty="0" smtClean="0">
                <a:effectLst/>
                <a:latin typeface="Calibri" panose="020F0502020204030204" pitchFamily="34" charset="0"/>
                <a:ea typeface="SimSun" panose="02010600030101010101" pitchFamily="2" charset="-122"/>
                <a:cs typeface="Times New Roman" panose="02020603050405020304" pitchFamily="18" charset="0"/>
              </a:rPr>
              <a:t>Also, from the dashboard,</a:t>
            </a:r>
          </a:p>
          <a:p>
            <a:pPr marL="285750" indent="-285750">
              <a:lnSpc>
                <a:spcPct val="115000"/>
              </a:lnSpc>
              <a:spcAft>
                <a:spcPts val="1000"/>
              </a:spcAft>
              <a:buFont typeface="Wingdings" panose="05000000000000000000" pitchFamily="2" charset="2"/>
              <a:buChar char="§"/>
            </a:pPr>
            <a:r>
              <a:rPr lang="en-US" dirty="0" smtClean="0">
                <a:effectLst/>
                <a:latin typeface="Calibri" panose="020F0502020204030204" pitchFamily="34" charset="0"/>
                <a:ea typeface="SimSun" panose="02010600030101010101" pitchFamily="2" charset="-122"/>
                <a:cs typeface="Times New Roman" panose="02020603050405020304" pitchFamily="18" charset="0"/>
              </a:rPr>
              <a:t>The product category with the highest Review, Rating and Potential Revenue is Electronics which shows that the product of Amazons that are Electronic are of standard quality and they meet users’ demand.</a:t>
            </a:r>
          </a:p>
          <a:p>
            <a:pPr marL="285750" indent="-285750">
              <a:lnSpc>
                <a:spcPct val="115000"/>
              </a:lnSpc>
              <a:spcAft>
                <a:spcPts val="1000"/>
              </a:spcAft>
              <a:buFont typeface="Wingdings" panose="05000000000000000000" pitchFamily="2" charset="2"/>
              <a:buChar char="§"/>
            </a:pPr>
            <a:r>
              <a:rPr lang="en-US" dirty="0" smtClean="0">
                <a:effectLst/>
                <a:latin typeface="Calibri" panose="020F0502020204030204" pitchFamily="34" charset="0"/>
                <a:ea typeface="SimSun" panose="02010600030101010101" pitchFamily="2" charset="-122"/>
                <a:cs typeface="Times New Roman" panose="02020603050405020304" pitchFamily="18" charset="0"/>
              </a:rPr>
              <a:t>There is no significant correlation between Ratings and Review; And both parameters does not determine the Revenue from the product (</a:t>
            </a:r>
            <a:r>
              <a:rPr lang="en-US" dirty="0" err="1" smtClean="0">
                <a:effectLst/>
                <a:latin typeface="Calibri" panose="020F0502020204030204" pitchFamily="34" charset="0"/>
                <a:ea typeface="SimSun" panose="02010600030101010101" pitchFamily="2" charset="-122"/>
                <a:cs typeface="Times New Roman" panose="02020603050405020304" pitchFamily="18" charset="0"/>
              </a:rPr>
              <a:t>e.g</a:t>
            </a:r>
            <a:r>
              <a:rPr lang="en-US" dirty="0" smtClean="0">
                <a:effectLst/>
                <a:latin typeface="Calibri" panose="020F0502020204030204" pitchFamily="34" charset="0"/>
                <a:ea typeface="SimSun" panose="02010600030101010101" pitchFamily="2" charset="-122"/>
                <a:cs typeface="Times New Roman" panose="02020603050405020304" pitchFamily="18" charset="0"/>
              </a:rPr>
              <a:t> Office product has the highest rating, but does not have the highest revenue, Musical Instruments has the highest Review but does not have the highest revenue). This means that reviews doesn’t necessarily means commitment to buy by customers. </a:t>
            </a:r>
          </a:p>
          <a:p>
            <a:pPr marL="285750" indent="-285750">
              <a:lnSpc>
                <a:spcPct val="115000"/>
              </a:lnSpc>
              <a:spcAft>
                <a:spcPts val="1000"/>
              </a:spcAft>
              <a:buFont typeface="Wingdings" panose="05000000000000000000" pitchFamily="2" charset="2"/>
              <a:buChar char="§"/>
            </a:pPr>
            <a:r>
              <a:rPr lang="en-US" dirty="0" smtClean="0">
                <a:effectLst/>
                <a:latin typeface="Calibri" panose="020F0502020204030204" pitchFamily="34" charset="0"/>
                <a:ea typeface="SimSun" panose="02010600030101010101" pitchFamily="2" charset="-122"/>
                <a:cs typeface="Times New Roman" panose="02020603050405020304" pitchFamily="18" charset="0"/>
              </a:rPr>
              <a:t>More so, it is seen that the product category with the lowest revenue is Toys &amp; Games. These are seasonal products and are not in demand by users. Hence, I will advise that Amazon put less focus on this product as it doesn’t drive the market or bring potential value.</a:t>
            </a:r>
            <a:endParaRPr lang="en-US"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54185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extLst>
              <p:ext uri="{D42A27DB-BD31-4B8C-83A1-F6EECF244321}">
                <p14:modId xmlns:p14="http://schemas.microsoft.com/office/powerpoint/2010/main" val="4133193543"/>
              </p:ext>
            </p:extLst>
          </p:nvPr>
        </p:nvGraphicFramePr>
        <p:xfrm>
          <a:off x="555171" y="521595"/>
          <a:ext cx="11468663" cy="5487319"/>
        </p:xfrm>
        <a:graphic>
          <a:graphicData uri="http://schemas.openxmlformats.org/presentationml/2006/ole">
            <mc:AlternateContent xmlns:mc="http://schemas.openxmlformats.org/markup-compatibility/2006">
              <mc:Choice xmlns:v="urn:schemas-microsoft-com:vml" Requires="v">
                <p:oleObj spid="_x0000_s3076" name="Worksheet" r:id="rId3" imgW="13354200" imgH="2495437" progId="Excel.Sheet.12">
                  <p:embed/>
                </p:oleObj>
              </mc:Choice>
              <mc:Fallback>
                <p:oleObj name="Worksheet" r:id="rId3" imgW="13354200" imgH="2495437" progId="Excel.Sheet.12">
                  <p:embed/>
                  <p:pic>
                    <p:nvPicPr>
                      <p:cNvPr id="0" name=""/>
                      <p:cNvPicPr/>
                      <p:nvPr/>
                    </p:nvPicPr>
                    <p:blipFill>
                      <a:blip r:embed="rId4"/>
                      <a:stretch>
                        <a:fillRect/>
                      </a:stretch>
                    </p:blipFill>
                    <p:spPr>
                      <a:xfrm>
                        <a:off x="555171" y="521595"/>
                        <a:ext cx="11468663" cy="5487319"/>
                      </a:xfrm>
                      <a:prstGeom prst="rect">
                        <a:avLst/>
                      </a:prstGeom>
                    </p:spPr>
                  </p:pic>
                </p:oleObj>
              </mc:Fallback>
            </mc:AlternateContent>
          </a:graphicData>
        </a:graphic>
      </p:graphicFrame>
    </p:spTree>
    <p:extLst>
      <p:ext uri="{BB962C8B-B14F-4D97-AF65-F5344CB8AC3E}">
        <p14:creationId xmlns:p14="http://schemas.microsoft.com/office/powerpoint/2010/main" val="3313149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TotalTime>
  <Words>585</Words>
  <Application>Microsoft Office PowerPoint</Application>
  <PresentationFormat>Widescreen</PresentationFormat>
  <Paragraphs>81</Paragraphs>
  <Slides>8</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7" baseType="lpstr">
      <vt:lpstr>SimSun</vt:lpstr>
      <vt:lpstr>SimSun</vt:lpstr>
      <vt:lpstr>Arial</vt:lpstr>
      <vt:lpstr>Calibri</vt:lpstr>
      <vt:lpstr>Calibri Light</vt:lpstr>
      <vt:lpstr>Times New Roman</vt:lpstr>
      <vt:lpstr>Wingdings</vt:lpstr>
      <vt:lpstr>Office Theme</vt:lpstr>
      <vt:lpstr>Microsoft Excel Worksheet</vt:lpstr>
      <vt:lpstr>Project Overview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Overview</dc:title>
  <dc:creator>QADOC1</dc:creator>
  <cp:lastModifiedBy>QADOC1</cp:lastModifiedBy>
  <cp:revision>6</cp:revision>
  <dcterms:created xsi:type="dcterms:W3CDTF">2025-07-16T14:06:03Z</dcterms:created>
  <dcterms:modified xsi:type="dcterms:W3CDTF">2025-07-16T14:54:01Z</dcterms:modified>
</cp:coreProperties>
</file>

<file path=docProps/thumbnail.jpeg>
</file>